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2" r:id="rId16"/>
    <p:sldId id="273" r:id="rId1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AE5"/>
    <a:srgbClr val="B8005F"/>
    <a:srgbClr val="FF6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5"/>
    <p:restoredTop sz="94724"/>
  </p:normalViewPr>
  <p:slideViewPr>
    <p:cSldViewPr snapToGrid="0" snapToObjects="1">
      <p:cViewPr varScale="1">
        <p:scale>
          <a:sx n="105" d="100"/>
          <a:sy n="105" d="100"/>
        </p:scale>
        <p:origin x="2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FDCF-8811-741F-DB4E-EB7737260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575CA-E63E-2DBE-78BA-553784908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95A62-BB02-97A5-16F2-866BC161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6EB87-8C75-FD44-01B0-4A1A4DD7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05CEE-FF34-A13E-812A-232E3C12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739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5D62-8B74-9B92-AB3C-59C83640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39E9D-74FE-0E9C-7BA8-A38EBC950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612DA-98AB-08DF-F0A6-C813AF70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40034-836E-DFD1-5045-20089D0D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82728-2A7B-C124-D525-6BF02A12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879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BA779-EBA8-3BBE-B0D8-9A02AF492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D9DF3-157E-2179-B385-0D91BE01C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4946F-647E-0CE1-CA5E-E64E1950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A3B86-3F96-B503-8B38-AD47F930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54A8A-3202-700B-C879-BA31AC00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1539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C007-7702-C350-4047-A5A4FD7E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1638-3C99-1F7D-B17D-3825D69D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F4754-2021-449F-0EFE-83804F7C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401EC-9616-67A7-8ADF-ED774763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E715-AB44-44F0-ECAA-8793281C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000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9D41-47AA-0E47-B9FC-4D99E7A2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53428-3BD0-E05B-3932-A609373B8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15FE-4D1D-F6DA-5283-7C287F8C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FA52B-1593-FB99-D1C0-FE00E15D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607F-B74A-DCC8-C04E-FED8A5B7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702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79AD-3FE8-6918-8AB2-572EAF4E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C589-0B90-64B1-DEAC-60149854F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2CB59-B0B7-D250-EFD3-FDFBA13E8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79225-EF77-C70E-9D6A-B0C2772F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D4A5F-1C1A-8AA5-2AB8-B59D583E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739F2-D8C9-4A49-E8ED-C64EC168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495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5938-EE9F-0AE8-266F-7975ADF9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C4BB1-C51F-F2B6-64DB-9B1F7BA0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91A56-A6A4-0B58-46BB-F6C329124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14B4F-A133-088B-0A71-C476D4B7C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4367B-E35B-3285-3400-33E61F53A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7BB7D7-7A48-EE7E-2BAC-4A20E966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B31AD9-3A4F-F854-1E41-979F0ACE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40764E-F88F-B24C-682A-7FD96A7C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530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E206-0A56-D535-8D1A-10391ED0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61CC0-BFCD-3084-21D2-344ABA651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7671A-CF9D-62E9-768E-4BB77082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D214B-7D09-4E2E-B367-C6351AF9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5182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38272-D420-3409-A071-0C98A123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9F023-8C95-6A63-11B1-09A6932A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CD35F-530D-4DE1-2B43-D16A10D4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596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1ABF-D211-6CF9-DB85-1AA06E85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C7EF-59B0-88D9-7F78-FE2D2597D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49518-08C2-6DC9-82A8-6F20FF1E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281AB-8F0D-E2C1-D3A3-7817F2CA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C1A8C-3D18-6CBE-E91C-524276DF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557AB-ADB3-FC10-DBA7-F12626D8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0331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35AD-86CA-AE59-8498-F5C698EA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EE356-BE0A-9A8A-E5FB-9A158ABB1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2BA95-8390-A684-D2AC-6AF2AB84E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3CD06-316F-6EDD-365F-1EB4E472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E75AD-ECCC-2D3E-1288-CBB94F5F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874E2-B7ED-0711-FC66-8CC56642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930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E6B64-D435-E08F-999B-9A40649C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76A4C-9B36-C800-9072-AD5B58130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4ECED-CF1F-A660-1C09-E958E7967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FB379-0320-D74C-8B03-0DC5C562F55A}" type="datetimeFigureOut">
              <a:rPr lang="en-KR" smtClean="0"/>
              <a:t>2022/07/04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19EA-4972-8CA1-A35B-0E25F73F7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6112-263D-F29F-9FA7-4271FE226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E7944-7844-6348-A742-CEBAA43307B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8432"/>
            <a:ext cx="9144000" cy="125901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Point Cloud Perception</a:t>
            </a:r>
            <a:endParaRPr lang="en-K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F0FC523-A262-74CF-343A-9A54D47FFB4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682293"/>
                <a:ext cx="9144000" cy="1655762"/>
              </a:xfrm>
            </p:spPr>
            <p:txBody>
              <a:bodyPr>
                <a:normAutofit/>
              </a:bodyPr>
              <a:lstStyle/>
              <a:p>
                <a:r>
                  <a:rPr lang="en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Nahyuk Lee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KR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Minkyu Kim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KR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Hayun Lee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KR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School of CSE, 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ung-Ang Univ.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KR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School of EE, Chung-Ang Univ.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KR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F0FC523-A262-74CF-343A-9A54D47FFB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682293"/>
                <a:ext cx="9144000" cy="1655762"/>
              </a:xfrm>
              <a:blipFill>
                <a:blip r:embed="rId2"/>
                <a:stretch>
                  <a:fillRect t="-3788" b="-15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rXiv:1807.03407v2 [cs.CV] 30 Sep 2018">
            <a:extLst>
              <a:ext uri="{FF2B5EF4-FFF2-40B4-BE49-F238E27FC236}">
                <a16:creationId xmlns:a16="http://schemas.microsoft.com/office/drawing/2014/main" id="{A5419738-45F3-558B-5324-2E7A7AFC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2116571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01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DDE1CE-B435-6D98-95FD-CAF9A48DF65B}"/>
              </a:ext>
            </a:extLst>
          </p:cNvPr>
          <p:cNvSpPr/>
          <p:nvPr/>
        </p:nvSpPr>
        <p:spPr>
          <a:xfrm>
            <a:off x="5618952" y="113064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</a:t>
            </a:r>
            <a:endParaRPr lang="en-KR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7825B69-9DA4-0154-8CBE-EB070D34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9" y="1716122"/>
            <a:ext cx="4525437" cy="49682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5A0E3-C47A-38B0-4A5D-44501434B20C}"/>
              </a:ext>
            </a:extLst>
          </p:cNvPr>
          <p:cNvSpPr/>
          <p:nvPr/>
        </p:nvSpPr>
        <p:spPr>
          <a:xfrm>
            <a:off x="4169664" y="1841838"/>
            <a:ext cx="517604" cy="4693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4261B-A558-483C-AD3A-B3374A584BED}"/>
              </a:ext>
            </a:extLst>
          </p:cNvPr>
          <p:cNvSpPr/>
          <p:nvPr/>
        </p:nvSpPr>
        <p:spPr>
          <a:xfrm>
            <a:off x="504634" y="1429482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ModelNet40 Classification Result</a:t>
            </a:r>
            <a:endParaRPr lang="en-KR" b="1" dirty="0">
              <a:solidFill>
                <a:srgbClr val="FF0000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54DC10-2C6E-E4F6-2046-29D29D7898EF}"/>
              </a:ext>
            </a:extLst>
          </p:cNvPr>
          <p:cNvSpPr/>
          <p:nvPr/>
        </p:nvSpPr>
        <p:spPr>
          <a:xfrm>
            <a:off x="5364480" y="2316480"/>
            <a:ext cx="414528" cy="2682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AA3ED9-E958-F71C-E893-B00BB1F81ABB}"/>
              </a:ext>
            </a:extLst>
          </p:cNvPr>
          <p:cNvSpPr/>
          <p:nvPr/>
        </p:nvSpPr>
        <p:spPr>
          <a:xfrm>
            <a:off x="5888736" y="2241542"/>
            <a:ext cx="3858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models equally sampled?</a:t>
            </a:r>
            <a:endParaRPr lang="en-K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CCBC7-098D-F1FF-A1C8-6B444F0C874E}"/>
              </a:ext>
            </a:extLst>
          </p:cNvPr>
          <p:cNvSpPr/>
          <p:nvPr/>
        </p:nvSpPr>
        <p:spPr>
          <a:xfrm>
            <a:off x="5888735" y="3242709"/>
            <a:ext cx="4713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models using normal for training?</a:t>
            </a:r>
            <a:endParaRPr lang="en-KR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C54A77-3E9D-0363-DB1D-37A13F8C9EA3}"/>
              </a:ext>
            </a:extLst>
          </p:cNvPr>
          <p:cNvSpPr/>
          <p:nvPr/>
        </p:nvSpPr>
        <p:spPr>
          <a:xfrm>
            <a:off x="5364480" y="3331625"/>
            <a:ext cx="414528" cy="2682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190D7A-9363-6448-603B-A901015CFFF6}"/>
              </a:ext>
            </a:extLst>
          </p:cNvPr>
          <p:cNvSpPr/>
          <p:nvPr/>
        </p:nvSpPr>
        <p:spPr>
          <a:xfrm>
            <a:off x="5888735" y="2702689"/>
            <a:ext cx="52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</a:t>
            </a:r>
            <a:endParaRPr lang="en-KR" dirty="0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490BE2F0-FD83-0DE4-B042-CADEFC6D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27" y="3750873"/>
            <a:ext cx="4747807" cy="29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DDE1CE-B435-6D98-95FD-CAF9A48DF65B}"/>
              </a:ext>
            </a:extLst>
          </p:cNvPr>
          <p:cNvSpPr/>
          <p:nvPr/>
        </p:nvSpPr>
        <p:spPr>
          <a:xfrm>
            <a:off x="5618954" y="113064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</a:t>
            </a:r>
            <a:endParaRPr lang="en-KR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7825B69-9DA4-0154-8CBE-EB070D34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9" y="1716122"/>
            <a:ext cx="4525437" cy="49682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5A0E3-C47A-38B0-4A5D-44501434B20C}"/>
              </a:ext>
            </a:extLst>
          </p:cNvPr>
          <p:cNvSpPr/>
          <p:nvPr/>
        </p:nvSpPr>
        <p:spPr>
          <a:xfrm>
            <a:off x="4169664" y="1841838"/>
            <a:ext cx="517604" cy="4693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4261B-A558-483C-AD3A-B3374A584BED}"/>
              </a:ext>
            </a:extLst>
          </p:cNvPr>
          <p:cNvSpPr/>
          <p:nvPr/>
        </p:nvSpPr>
        <p:spPr>
          <a:xfrm>
            <a:off x="504634" y="1429482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ModelNet40 Classification Result</a:t>
            </a:r>
            <a:endParaRPr lang="en-KR" b="1" dirty="0">
              <a:solidFill>
                <a:srgbClr val="FF0000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54DC10-2C6E-E4F6-2046-29D29D7898EF}"/>
              </a:ext>
            </a:extLst>
          </p:cNvPr>
          <p:cNvSpPr/>
          <p:nvPr/>
        </p:nvSpPr>
        <p:spPr>
          <a:xfrm>
            <a:off x="5364480" y="2316480"/>
            <a:ext cx="414528" cy="2682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AA3ED9-E958-F71C-E893-B00BB1F81ABB}"/>
              </a:ext>
            </a:extLst>
          </p:cNvPr>
          <p:cNvSpPr/>
          <p:nvPr/>
        </p:nvSpPr>
        <p:spPr>
          <a:xfrm>
            <a:off x="5888736" y="2241542"/>
            <a:ext cx="3858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models equally sampled?</a:t>
            </a:r>
            <a:endParaRPr lang="en-K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CCBC7-098D-F1FF-A1C8-6B444F0C874E}"/>
              </a:ext>
            </a:extLst>
          </p:cNvPr>
          <p:cNvSpPr/>
          <p:nvPr/>
        </p:nvSpPr>
        <p:spPr>
          <a:xfrm>
            <a:off x="5888735" y="3242709"/>
            <a:ext cx="4713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models using normal for training?</a:t>
            </a:r>
            <a:endParaRPr lang="en-KR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C54A77-3E9D-0363-DB1D-37A13F8C9EA3}"/>
              </a:ext>
            </a:extLst>
          </p:cNvPr>
          <p:cNvSpPr/>
          <p:nvPr/>
        </p:nvSpPr>
        <p:spPr>
          <a:xfrm>
            <a:off x="5364480" y="3331625"/>
            <a:ext cx="414528" cy="2682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190D7A-9363-6448-603B-A901015CFFF6}"/>
              </a:ext>
            </a:extLst>
          </p:cNvPr>
          <p:cNvSpPr/>
          <p:nvPr/>
        </p:nvSpPr>
        <p:spPr>
          <a:xfrm>
            <a:off x="5888735" y="2702689"/>
            <a:ext cx="52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</a:t>
            </a:r>
            <a:endParaRPr lang="en-KR" dirty="0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F639F28-51EC-1588-BF11-8A92AE8E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27" y="3750873"/>
            <a:ext cx="4747807" cy="29183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C1E32D-1608-20C7-AB8C-6C51019AD5FD}"/>
              </a:ext>
            </a:extLst>
          </p:cNvPr>
          <p:cNvSpPr/>
          <p:nvPr/>
        </p:nvSpPr>
        <p:spPr>
          <a:xfrm>
            <a:off x="9589575" y="5584099"/>
            <a:ext cx="798010" cy="950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8F071-627C-5B86-EE86-B97FD4FD1377}"/>
              </a:ext>
            </a:extLst>
          </p:cNvPr>
          <p:cNvSpPr/>
          <p:nvPr/>
        </p:nvSpPr>
        <p:spPr>
          <a:xfrm>
            <a:off x="5888981" y="3750873"/>
            <a:ext cx="52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1942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DDE1CE-B435-6D98-95FD-CAF9A48DF65B}"/>
              </a:ext>
            </a:extLst>
          </p:cNvPr>
          <p:cNvSpPr/>
          <p:nvPr/>
        </p:nvSpPr>
        <p:spPr>
          <a:xfrm>
            <a:off x="5618954" y="113064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</a:t>
            </a:r>
            <a:endParaRPr lang="en-KR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7825B69-9DA4-0154-8CBE-EB070D34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43" y="1499979"/>
            <a:ext cx="4525437" cy="4968239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DE88CC8A-705E-233A-42D0-0DEF5CEC721D}"/>
              </a:ext>
            </a:extLst>
          </p:cNvPr>
          <p:cNvSpPr/>
          <p:nvPr/>
        </p:nvSpPr>
        <p:spPr>
          <a:xfrm>
            <a:off x="5028863" y="2316480"/>
            <a:ext cx="414528" cy="2682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FDA4FC-B90D-2785-9E9A-8E70CC72F04E}"/>
              </a:ext>
            </a:extLst>
          </p:cNvPr>
          <p:cNvSpPr/>
          <p:nvPr/>
        </p:nvSpPr>
        <p:spPr>
          <a:xfrm>
            <a:off x="5553119" y="2241542"/>
            <a:ext cx="6299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Re-rank existing SOTA models for Point Clouds Classification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2854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7825B69-9DA4-0154-8CBE-EB070D34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43" y="1499979"/>
            <a:ext cx="4525437" cy="4968239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DE88CC8A-705E-233A-42D0-0DEF5CEC721D}"/>
              </a:ext>
            </a:extLst>
          </p:cNvPr>
          <p:cNvSpPr/>
          <p:nvPr/>
        </p:nvSpPr>
        <p:spPr>
          <a:xfrm>
            <a:off x="5028863" y="2316480"/>
            <a:ext cx="414528" cy="2682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FDA4FC-B90D-2785-9E9A-8E70CC72F04E}"/>
              </a:ext>
            </a:extLst>
          </p:cNvPr>
          <p:cNvSpPr/>
          <p:nvPr/>
        </p:nvSpPr>
        <p:spPr>
          <a:xfrm>
            <a:off x="5553119" y="2241542"/>
            <a:ext cx="6299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Re-rank existing SOTA models for Point Clouds Classification</a:t>
            </a:r>
            <a:endParaRPr lang="en-KR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C9076CF-9547-DE98-DC1A-C51AC4CDECBD}"/>
              </a:ext>
            </a:extLst>
          </p:cNvPr>
          <p:cNvSpPr/>
          <p:nvPr/>
        </p:nvSpPr>
        <p:spPr>
          <a:xfrm>
            <a:off x="5028863" y="2968752"/>
            <a:ext cx="414528" cy="2682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3BBCDA-52D3-FBEC-76E8-9E852FBF981A}"/>
              </a:ext>
            </a:extLst>
          </p:cNvPr>
          <p:cNvSpPr/>
          <p:nvPr/>
        </p:nvSpPr>
        <p:spPr>
          <a:xfrm>
            <a:off x="5553119" y="2893814"/>
            <a:ext cx="5656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robustness of SOTA models with ModelNet40-C</a:t>
            </a:r>
            <a:endParaRPr lang="en-KR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36866CB-AD1B-B5FF-4E34-32C13ED4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88175"/>
            <a:ext cx="46482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B92F49D-82E5-E6AD-A2A4-482E26DE296C}"/>
              </a:ext>
            </a:extLst>
          </p:cNvPr>
          <p:cNvSpPr/>
          <p:nvPr/>
        </p:nvSpPr>
        <p:spPr>
          <a:xfrm>
            <a:off x="5477891" y="1130647"/>
            <a:ext cx="123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1250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ModelNet40-C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3E0E05E-179C-AE0B-866E-4F8FE6F4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930" y="1426464"/>
            <a:ext cx="8518139" cy="485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71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9AD4A64-64AE-01E5-FB39-BF6BC2BC3932}"/>
              </a:ext>
            </a:extLst>
          </p:cNvPr>
          <p:cNvSpPr/>
          <p:nvPr/>
        </p:nvSpPr>
        <p:spPr>
          <a:xfrm>
            <a:off x="2614947" y="1130647"/>
            <a:ext cx="6962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point cloud augmentation methods for robust point cloud perception</a:t>
            </a:r>
            <a:endParaRPr lang="en-KR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F7D9E83-C370-5496-2E0A-CEE3D517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9746"/>
            <a:ext cx="12192000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ointMixup: Augmentation for Point Clouds">
            <a:extLst>
              <a:ext uri="{FF2B5EF4-FFF2-40B4-BE49-F238E27FC236}">
                <a16:creationId xmlns:a16="http://schemas.microsoft.com/office/drawing/2014/main" id="{F27581A9-D6D0-3675-DA25-5A44CBC43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668" y="1970701"/>
            <a:ext cx="2365175" cy="25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Mix3D: Out-of-Context Data Augmentation for 3D Scenes">
            <a:extLst>
              <a:ext uri="{FF2B5EF4-FFF2-40B4-BE49-F238E27FC236}">
                <a16:creationId xmlns:a16="http://schemas.microsoft.com/office/drawing/2014/main" id="{806C90D5-777E-201D-7D48-ACCF522C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49" y="1643620"/>
            <a:ext cx="4204018" cy="275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0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920"/>
            <a:ext cx="9144000" cy="238789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Presenter: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Nahyuk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Lee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6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5CCD48E3-EDEE-07CC-35EC-A55AC10E4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984" y="1977293"/>
            <a:ext cx="2452569" cy="24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vatar">
            <a:extLst>
              <a:ext uri="{FF2B5EF4-FFF2-40B4-BE49-F238E27FC236}">
                <a16:creationId xmlns:a16="http://schemas.microsoft.com/office/drawing/2014/main" id="{1506786C-9EC3-3B44-EAF6-3A475AD1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15" y="1977293"/>
            <a:ext cx="2452569" cy="24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person, outdoor, child, blue&#10;&#10;Description automatically generated">
            <a:extLst>
              <a:ext uri="{FF2B5EF4-FFF2-40B4-BE49-F238E27FC236}">
                <a16:creationId xmlns:a16="http://schemas.microsoft.com/office/drawing/2014/main" id="{FE28136B-82E8-0E25-3DB3-34A9B5B9C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9" t="21222" r="9968" b="18903"/>
          <a:stretch/>
        </p:blipFill>
        <p:spPr>
          <a:xfrm>
            <a:off x="1211445" y="1977292"/>
            <a:ext cx="2452570" cy="24525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FF106B-254D-8EB3-27C5-3BE47A5557C5}"/>
              </a:ext>
            </a:extLst>
          </p:cNvPr>
          <p:cNvSpPr/>
          <p:nvPr/>
        </p:nvSpPr>
        <p:spPr>
          <a:xfrm>
            <a:off x="1032218" y="4531267"/>
            <a:ext cx="281102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Nahyuk Lee</a:t>
            </a:r>
          </a:p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Computer Vision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KR" dirty="0">
                <a:solidFill>
                  <a:srgbClr val="B800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Incoming Graduate Student</a:t>
            </a:r>
          </a:p>
          <a:p>
            <a:pPr algn="ctr"/>
            <a:r>
              <a:rPr lang="en-KR" dirty="0">
                <a:solidFill>
                  <a:srgbClr val="B800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CV Lab, POSTECH CSE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43F8B4-BCA5-6165-6979-C6C8DE3E1921}"/>
              </a:ext>
            </a:extLst>
          </p:cNvPr>
          <p:cNvSpPr/>
          <p:nvPr/>
        </p:nvSpPr>
        <p:spPr>
          <a:xfrm>
            <a:off x="4407077" y="4531267"/>
            <a:ext cx="33778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Minkyu Lee</a:t>
            </a:r>
          </a:p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 (Audio&amp;Image)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KR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rgbClr val="B800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Intern </a:t>
            </a:r>
          </a:p>
          <a:p>
            <a:pPr algn="ctr"/>
            <a:r>
              <a:rPr lang="en-US" dirty="0">
                <a:solidFill>
                  <a:srgbClr val="B800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AMI Lab, POSTECH EE</a:t>
            </a:r>
            <a:r>
              <a:rPr lang="en-KR" dirty="0">
                <a:solidFill>
                  <a:srgbClr val="B800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6A4E67-C492-C41A-A178-65F895955ED6}"/>
              </a:ext>
            </a:extLst>
          </p:cNvPr>
          <p:cNvSpPr/>
          <p:nvPr/>
        </p:nvSpPr>
        <p:spPr>
          <a:xfrm>
            <a:off x="8793108" y="4531267"/>
            <a:ext cx="192232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Hayun Lee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ctr"/>
            <a:r>
              <a:rPr lang="en-US" dirty="0">
                <a:solidFill>
                  <a:srgbClr val="B800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Engineer</a:t>
            </a:r>
          </a:p>
          <a:p>
            <a:pPr algn="ctr"/>
            <a:r>
              <a:rPr lang="en-US" dirty="0">
                <a:solidFill>
                  <a:srgbClr val="B800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</a:t>
            </a:r>
            <a:r>
              <a:rPr lang="en-US" dirty="0" err="1">
                <a:solidFill>
                  <a:srgbClr val="B800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Laivdata</a:t>
            </a:r>
            <a:endParaRPr lang="en-KR" dirty="0">
              <a:solidFill>
                <a:srgbClr val="B800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4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3D Semantic Segmentation | Papers With Code">
            <a:extLst>
              <a:ext uri="{FF2B5EF4-FFF2-40B4-BE49-F238E27FC236}">
                <a16:creationId xmlns:a16="http://schemas.microsoft.com/office/drawing/2014/main" id="{4E9534D1-D827-B80D-A202-85DA80F2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21" y="2076776"/>
            <a:ext cx="3706757" cy="306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VPR2020/PaperSummary]RandLA-Net: Efficient Semantic Segmentation of  Large-Scale Point Clouds | by abhigoku10 | Medium">
            <a:extLst>
              <a:ext uri="{FF2B5EF4-FFF2-40B4-BE49-F238E27FC236}">
                <a16:creationId xmlns:a16="http://schemas.microsoft.com/office/drawing/2014/main" id="{119F7366-AB18-E80B-3066-E9DF24B3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409" y="2076776"/>
            <a:ext cx="3449550" cy="31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ep learning with point clouds | MIT CSAIL">
            <a:extLst>
              <a:ext uri="{FF2B5EF4-FFF2-40B4-BE49-F238E27FC236}">
                <a16:creationId xmlns:a16="http://schemas.microsoft.com/office/drawing/2014/main" id="{1B05E72D-469A-9300-4A7A-53AAEA0F5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4" y="1980219"/>
            <a:ext cx="2413639" cy="33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41174C-A27A-C000-A7CC-CAD7D5EFF235}"/>
              </a:ext>
            </a:extLst>
          </p:cNvPr>
          <p:cNvSpPr/>
          <p:nvPr/>
        </p:nvSpPr>
        <p:spPr>
          <a:xfrm>
            <a:off x="1337351" y="5609582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Scale</a:t>
            </a:r>
            <a:endParaRPr lang="en-K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65DD3E-73D3-9B55-EF4C-0DBF747BFF27}"/>
              </a:ext>
            </a:extLst>
          </p:cNvPr>
          <p:cNvSpPr/>
          <p:nvPr/>
        </p:nvSpPr>
        <p:spPr>
          <a:xfrm>
            <a:off x="5436203" y="5609582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Scale</a:t>
            </a:r>
            <a:endParaRPr lang="en-K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0F7666-97A7-B652-09F1-07BE730C490C}"/>
              </a:ext>
            </a:extLst>
          </p:cNvPr>
          <p:cNvSpPr/>
          <p:nvPr/>
        </p:nvSpPr>
        <p:spPr>
          <a:xfrm>
            <a:off x="9650778" y="5609582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en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838BEC-DEB1-56F6-D9C2-8EAC22FDB316}"/>
              </a:ext>
            </a:extLst>
          </p:cNvPr>
          <p:cNvSpPr/>
          <p:nvPr/>
        </p:nvSpPr>
        <p:spPr>
          <a:xfrm>
            <a:off x="4487225" y="1130647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types of 3D Point Clouds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0812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논문 읽기] PointNet(2016), Deep Learning on Point Sets for 3D Classification  and Segmentation">
            <a:extLst>
              <a:ext uri="{FF2B5EF4-FFF2-40B4-BE49-F238E27FC236}">
                <a16:creationId xmlns:a16="http://schemas.microsoft.com/office/drawing/2014/main" id="{F5EDDBD3-BBD3-F915-36AB-78A6986C0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67" y="1874978"/>
            <a:ext cx="6344666" cy="424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DDE1CE-B435-6D98-95FD-CAF9A48DF65B}"/>
              </a:ext>
            </a:extLst>
          </p:cNvPr>
          <p:cNvSpPr/>
          <p:nvPr/>
        </p:nvSpPr>
        <p:spPr>
          <a:xfrm>
            <a:off x="4711652" y="1130647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Point Clouds Perception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2762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논문 읽기] PointNet(2016), Deep Learning on Point Sets for 3D Classification  and Segmentation">
            <a:extLst>
              <a:ext uri="{FF2B5EF4-FFF2-40B4-BE49-F238E27FC236}">
                <a16:creationId xmlns:a16="http://schemas.microsoft.com/office/drawing/2014/main" id="{F5EDDBD3-BBD3-F915-36AB-78A6986C0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67" y="1874978"/>
            <a:ext cx="6344666" cy="424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DDE1CE-B435-6D98-95FD-CAF9A48DF65B}"/>
              </a:ext>
            </a:extLst>
          </p:cNvPr>
          <p:cNvSpPr/>
          <p:nvPr/>
        </p:nvSpPr>
        <p:spPr>
          <a:xfrm>
            <a:off x="4711652" y="1130647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Point Clouds Perception</a:t>
            </a:r>
            <a:endParaRPr lang="en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AB0EB-F90C-D6FA-44B8-10AA7A8A6BD5}"/>
              </a:ext>
            </a:extLst>
          </p:cNvPr>
          <p:cNvSpPr/>
          <p:nvPr/>
        </p:nvSpPr>
        <p:spPr>
          <a:xfrm>
            <a:off x="2706624" y="2383142"/>
            <a:ext cx="1901952" cy="2262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B604B-7DFE-BFF3-8067-39818E91A1C6}"/>
              </a:ext>
            </a:extLst>
          </p:cNvPr>
          <p:cNvSpPr/>
          <p:nvPr/>
        </p:nvSpPr>
        <p:spPr>
          <a:xfrm>
            <a:off x="2017066" y="19443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Focusing</a:t>
            </a:r>
            <a:endParaRPr lang="en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7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DDE1CE-B435-6D98-95FD-CAF9A48DF65B}"/>
              </a:ext>
            </a:extLst>
          </p:cNvPr>
          <p:cNvSpPr/>
          <p:nvPr/>
        </p:nvSpPr>
        <p:spPr>
          <a:xfrm>
            <a:off x="4711652" y="1130647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Point Clouds Perception</a:t>
            </a:r>
            <a:endParaRPr lang="en-KR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7825B69-9DA4-0154-8CBE-EB070D34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9" y="1716122"/>
            <a:ext cx="4525437" cy="4968239"/>
          </a:xfrm>
          <a:prstGeom prst="rect">
            <a:avLst/>
          </a:prstGeom>
        </p:spPr>
      </p:pic>
      <p:pic>
        <p:nvPicPr>
          <p:cNvPr id="7172" name="Picture 4" descr="GitHub - timzhang642/3D-Machine-Learning: A resource repository for 3D  machine learning">
            <a:extLst>
              <a:ext uri="{FF2B5EF4-FFF2-40B4-BE49-F238E27FC236}">
                <a16:creationId xmlns:a16="http://schemas.microsoft.com/office/drawing/2014/main" id="{0DF33E5A-53E1-38EB-E15C-E01496EF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36" y="3095940"/>
            <a:ext cx="3681985" cy="255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5A0E3-C47A-38B0-4A5D-44501434B20C}"/>
              </a:ext>
            </a:extLst>
          </p:cNvPr>
          <p:cNvSpPr/>
          <p:nvPr/>
        </p:nvSpPr>
        <p:spPr>
          <a:xfrm>
            <a:off x="4169664" y="1841838"/>
            <a:ext cx="517604" cy="4693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4261B-A558-483C-AD3A-B3374A584BED}"/>
              </a:ext>
            </a:extLst>
          </p:cNvPr>
          <p:cNvSpPr/>
          <p:nvPr/>
        </p:nvSpPr>
        <p:spPr>
          <a:xfrm>
            <a:off x="504634" y="1429482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ModelNet40 Classification Result</a:t>
            </a:r>
            <a:endParaRPr lang="en-KR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2B050B-89CA-F011-D4FE-E77149E4C68C}"/>
              </a:ext>
            </a:extLst>
          </p:cNvPr>
          <p:cNvSpPr/>
          <p:nvPr/>
        </p:nvSpPr>
        <p:spPr>
          <a:xfrm>
            <a:off x="4741544" y="5983054"/>
            <a:ext cx="4976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after appearance of PointNet</a:t>
            </a:r>
            <a:endParaRPr lang="en-KR" b="1" dirty="0">
              <a:solidFill>
                <a:srgbClr val="FF0000"/>
              </a:solidFill>
            </a:endParaRPr>
          </a:p>
        </p:txBody>
      </p:sp>
      <p:pic>
        <p:nvPicPr>
          <p:cNvPr id="15" name="Picture 6" descr="논문 읽기] PointNet(2016), Deep Learning on Point Sets for 3D Classification  and Segmentation">
            <a:extLst>
              <a:ext uri="{FF2B5EF4-FFF2-40B4-BE49-F238E27FC236}">
                <a16:creationId xmlns:a16="http://schemas.microsoft.com/office/drawing/2014/main" id="{03CA0BEC-403C-5B8C-E215-28B0C9E9E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50"/>
          <a:stretch/>
        </p:blipFill>
        <p:spPr bwMode="auto">
          <a:xfrm>
            <a:off x="5410851" y="2132513"/>
            <a:ext cx="4775274" cy="20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08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DDE1CE-B435-6D98-95FD-CAF9A48DF65B}"/>
              </a:ext>
            </a:extLst>
          </p:cNvPr>
          <p:cNvSpPr/>
          <p:nvPr/>
        </p:nvSpPr>
        <p:spPr>
          <a:xfrm>
            <a:off x="4711652" y="1130647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Point Clouds Perception</a:t>
            </a:r>
            <a:endParaRPr lang="en-KR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7825B69-9DA4-0154-8CBE-EB070D34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9" y="1716122"/>
            <a:ext cx="4525437" cy="4968239"/>
          </a:xfrm>
          <a:prstGeom prst="rect">
            <a:avLst/>
          </a:prstGeom>
        </p:spPr>
      </p:pic>
      <p:pic>
        <p:nvPicPr>
          <p:cNvPr id="7172" name="Picture 4" descr="GitHub - timzhang642/3D-Machine-Learning: A resource repository for 3D  machine learning">
            <a:extLst>
              <a:ext uri="{FF2B5EF4-FFF2-40B4-BE49-F238E27FC236}">
                <a16:creationId xmlns:a16="http://schemas.microsoft.com/office/drawing/2014/main" id="{0DF33E5A-53E1-38EB-E15C-E01496EF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36" y="3095940"/>
            <a:ext cx="3681985" cy="255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5A0E3-C47A-38B0-4A5D-44501434B20C}"/>
              </a:ext>
            </a:extLst>
          </p:cNvPr>
          <p:cNvSpPr/>
          <p:nvPr/>
        </p:nvSpPr>
        <p:spPr>
          <a:xfrm>
            <a:off x="4169664" y="1841838"/>
            <a:ext cx="517604" cy="4693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4261B-A558-483C-AD3A-B3374A584BED}"/>
              </a:ext>
            </a:extLst>
          </p:cNvPr>
          <p:cNvSpPr/>
          <p:nvPr/>
        </p:nvSpPr>
        <p:spPr>
          <a:xfrm>
            <a:off x="504634" y="1429482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ModelNet40 Classification Result</a:t>
            </a:r>
            <a:endParaRPr lang="en-KR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2B050B-89CA-F011-D4FE-E77149E4C68C}"/>
              </a:ext>
            </a:extLst>
          </p:cNvPr>
          <p:cNvSpPr/>
          <p:nvPr/>
        </p:nvSpPr>
        <p:spPr>
          <a:xfrm>
            <a:off x="4741544" y="5983054"/>
            <a:ext cx="4976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after appearance of PointNet</a:t>
            </a:r>
            <a:endParaRPr lang="en-KR" b="1" dirty="0">
              <a:solidFill>
                <a:srgbClr val="FF0000"/>
              </a:solidFill>
            </a:endParaRPr>
          </a:p>
        </p:txBody>
      </p:sp>
      <p:pic>
        <p:nvPicPr>
          <p:cNvPr id="15" name="Picture 6" descr="논문 읽기] PointNet(2016), Deep Learning on Point Sets for 3D Classification  and Segmentation">
            <a:extLst>
              <a:ext uri="{FF2B5EF4-FFF2-40B4-BE49-F238E27FC236}">
                <a16:creationId xmlns:a16="http://schemas.microsoft.com/office/drawing/2014/main" id="{03CA0BEC-403C-5B8C-E215-28B0C9E9E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50"/>
          <a:stretch/>
        </p:blipFill>
        <p:spPr bwMode="auto">
          <a:xfrm>
            <a:off x="5410851" y="2132513"/>
            <a:ext cx="4775274" cy="20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826128-F44C-23A8-5874-4107E94B03B1}"/>
              </a:ext>
            </a:extLst>
          </p:cNvPr>
          <p:cNvSpPr/>
          <p:nvPr/>
        </p:nvSpPr>
        <p:spPr>
          <a:xfrm>
            <a:off x="2852964" y="1831954"/>
            <a:ext cx="6486071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KR" sz="23900" dirty="0"/>
          </a:p>
        </p:txBody>
      </p:sp>
    </p:spTree>
    <p:extLst>
      <p:ext uri="{BB962C8B-B14F-4D97-AF65-F5344CB8AC3E}">
        <p14:creationId xmlns:p14="http://schemas.microsoft.com/office/powerpoint/2010/main" val="130601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DDE1CE-B435-6D98-95FD-CAF9A48DF65B}"/>
              </a:ext>
            </a:extLst>
          </p:cNvPr>
          <p:cNvSpPr/>
          <p:nvPr/>
        </p:nvSpPr>
        <p:spPr>
          <a:xfrm>
            <a:off x="5618952" y="113064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</a:t>
            </a:r>
            <a:endParaRPr lang="en-KR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7825B69-9DA4-0154-8CBE-EB070D34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9" y="1716122"/>
            <a:ext cx="4525437" cy="49682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5A0E3-C47A-38B0-4A5D-44501434B20C}"/>
              </a:ext>
            </a:extLst>
          </p:cNvPr>
          <p:cNvSpPr/>
          <p:nvPr/>
        </p:nvSpPr>
        <p:spPr>
          <a:xfrm>
            <a:off x="4169664" y="1841838"/>
            <a:ext cx="517604" cy="4693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4261B-A558-483C-AD3A-B3374A584BED}"/>
              </a:ext>
            </a:extLst>
          </p:cNvPr>
          <p:cNvSpPr/>
          <p:nvPr/>
        </p:nvSpPr>
        <p:spPr>
          <a:xfrm>
            <a:off x="504634" y="1429482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ModelNet40 Classification Result</a:t>
            </a:r>
            <a:endParaRPr lang="en-KR" b="1" dirty="0">
              <a:solidFill>
                <a:srgbClr val="FF0000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54DC10-2C6E-E4F6-2046-29D29D7898EF}"/>
              </a:ext>
            </a:extLst>
          </p:cNvPr>
          <p:cNvSpPr/>
          <p:nvPr/>
        </p:nvSpPr>
        <p:spPr>
          <a:xfrm>
            <a:off x="5364480" y="2316480"/>
            <a:ext cx="414528" cy="2682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AA3ED9-E958-F71C-E893-B00BB1F81ABB}"/>
              </a:ext>
            </a:extLst>
          </p:cNvPr>
          <p:cNvSpPr/>
          <p:nvPr/>
        </p:nvSpPr>
        <p:spPr>
          <a:xfrm>
            <a:off x="5888736" y="2241542"/>
            <a:ext cx="3858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models equally sampled?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6724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784-6232-D446-C246-5DFDF383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639"/>
            <a:ext cx="9144000" cy="8181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K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59B267-00D7-3708-10FD-BCDD77D1B61D}"/>
              </a:ext>
            </a:extLst>
          </p:cNvPr>
          <p:cNvCxnSpPr>
            <a:cxnSpLocks/>
          </p:cNvCxnSpPr>
          <p:nvPr/>
        </p:nvCxnSpPr>
        <p:spPr>
          <a:xfrm>
            <a:off x="4334457" y="1068762"/>
            <a:ext cx="35230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DDE1CE-B435-6D98-95FD-CAF9A48DF65B}"/>
              </a:ext>
            </a:extLst>
          </p:cNvPr>
          <p:cNvSpPr/>
          <p:nvPr/>
        </p:nvSpPr>
        <p:spPr>
          <a:xfrm>
            <a:off x="5618952" y="113064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</a:t>
            </a:r>
            <a:endParaRPr lang="en-KR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7825B69-9DA4-0154-8CBE-EB070D34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9" y="1716122"/>
            <a:ext cx="4525437" cy="49682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5A0E3-C47A-38B0-4A5D-44501434B20C}"/>
              </a:ext>
            </a:extLst>
          </p:cNvPr>
          <p:cNvSpPr/>
          <p:nvPr/>
        </p:nvSpPr>
        <p:spPr>
          <a:xfrm>
            <a:off x="4169664" y="1841838"/>
            <a:ext cx="517604" cy="4693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4261B-A558-483C-AD3A-B3374A584BED}"/>
              </a:ext>
            </a:extLst>
          </p:cNvPr>
          <p:cNvSpPr/>
          <p:nvPr/>
        </p:nvSpPr>
        <p:spPr>
          <a:xfrm>
            <a:off x="504634" y="1429482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ModelNet40 Classification Result</a:t>
            </a:r>
            <a:endParaRPr lang="en-KR" b="1" dirty="0">
              <a:solidFill>
                <a:srgbClr val="FF0000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54DC10-2C6E-E4F6-2046-29D29D7898EF}"/>
              </a:ext>
            </a:extLst>
          </p:cNvPr>
          <p:cNvSpPr/>
          <p:nvPr/>
        </p:nvSpPr>
        <p:spPr>
          <a:xfrm>
            <a:off x="5364480" y="2316480"/>
            <a:ext cx="414528" cy="2682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AA3ED9-E958-F71C-E893-B00BB1F81ABB}"/>
              </a:ext>
            </a:extLst>
          </p:cNvPr>
          <p:cNvSpPr/>
          <p:nvPr/>
        </p:nvSpPr>
        <p:spPr>
          <a:xfrm>
            <a:off x="5888736" y="2241542"/>
            <a:ext cx="3858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models equally sampled?</a:t>
            </a:r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190D7A-9363-6448-603B-A901015CFFF6}"/>
              </a:ext>
            </a:extLst>
          </p:cNvPr>
          <p:cNvSpPr/>
          <p:nvPr/>
        </p:nvSpPr>
        <p:spPr>
          <a:xfrm>
            <a:off x="5888735" y="2702689"/>
            <a:ext cx="52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</a:t>
            </a:r>
            <a:endParaRPr lang="en-KR" dirty="0"/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98997617-4721-BBB4-10D4-E1438D14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27" y="3750873"/>
            <a:ext cx="4747807" cy="29183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96FE4F0-F869-F1A2-59AB-C672FD560282}"/>
              </a:ext>
            </a:extLst>
          </p:cNvPr>
          <p:cNvSpPr/>
          <p:nvPr/>
        </p:nvSpPr>
        <p:spPr>
          <a:xfrm>
            <a:off x="8695101" y="4894525"/>
            <a:ext cx="1052384" cy="1640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089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249</Words>
  <Application>Microsoft Macintosh PowerPoint</Application>
  <PresentationFormat>Widescreen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Robust Point Cloud Perception</vt:lpstr>
      <vt:lpstr>Our Team</vt:lpstr>
      <vt:lpstr>Introduction</vt:lpstr>
      <vt:lpstr>Introduction</vt:lpstr>
      <vt:lpstr>Introduction</vt:lpstr>
      <vt:lpstr>Introduction</vt:lpstr>
      <vt:lpstr>Introduction</vt:lpstr>
      <vt:lpstr>Problems</vt:lpstr>
      <vt:lpstr>Problems</vt:lpstr>
      <vt:lpstr>Problems</vt:lpstr>
      <vt:lpstr>Problems</vt:lpstr>
      <vt:lpstr>Proposal</vt:lpstr>
      <vt:lpstr>Proposal</vt:lpstr>
      <vt:lpstr>ModelNet40-C</vt:lpstr>
      <vt:lpstr>Project</vt:lpstr>
      <vt:lpstr>Thank you   Presenter: Nahyuk Lee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Point Cloud Perception</dc:title>
  <dc:creator>이나혁</dc:creator>
  <cp:lastModifiedBy>이나혁</cp:lastModifiedBy>
  <cp:revision>1</cp:revision>
  <dcterms:created xsi:type="dcterms:W3CDTF">2022-07-04T14:56:41Z</dcterms:created>
  <dcterms:modified xsi:type="dcterms:W3CDTF">2022-07-04T16:04:07Z</dcterms:modified>
</cp:coreProperties>
</file>